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y="5143500" cx="9144000"/>
  <p:notesSz cx="6858000" cy="9144000"/>
  <p:embeddedFontLst>
    <p:embeddedFont>
      <p:font typeface="Proxima Nova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4B97B5-B43E-4FEF-8230-2561850B9B54}">
  <a:tblStyle styleId="{D04B97B5-B43E-4FEF-8230-2561850B9B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367770A-B932-4809-9A3D-CAA20CCCC75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D453C23-EAE3-4306-BDCD-16EB53F13F2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ProximaNova-regular.fntdata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ProximaNova-italic.fntdata"/><Relationship Id="rId32" Type="http://schemas.openxmlformats.org/officeDocument/2006/relationships/slide" Target="slides/slide25.xml"/><Relationship Id="rId76" Type="http://schemas.openxmlformats.org/officeDocument/2006/relationships/font" Target="fonts/ProximaNova-bold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8" Type="http://schemas.openxmlformats.org/officeDocument/2006/relationships/font" Target="fonts/ProximaNova-bold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c2afa707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bc2afa707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c2afa707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bc2afa707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c2afa707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bc2afa707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c2afa707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bc2afa707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c2afa707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bc2afa707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c2afa707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bc2afa707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c35c85b0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c35c85b0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c35c85b0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bc35c85b0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Pros: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Reduces memory footprint and computation speed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Cons: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Rounding errors can have downstream effects.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Rounding can lead to over/under-flow, or zeroing.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Non-trivial to implement efficient rounding/scaling.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c2afa707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bc2afa707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Pros: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Fast to train student network if teacher is pre-trained.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Teacher and student can be completely different architectures.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Cons: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teacher is not pre-trained, may require larger dataset and training time, because you first have to train the complex, expressive teacher model, then train the student model.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c2afa707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bc2afa707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Sparse structures require less space (sparse &lt; 67% of dense)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Char char="○"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Dense: 8 bytes per number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Char char="○"/>
            </a:pPr>
            <a:r>
              <a:rPr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Sparse: 12 bytes (double + index)</a:t>
            </a:r>
            <a:endParaRPr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Pros: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 model size, if efficient sparse storage scheme.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interpreted as a form of architecture search.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Cons: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Requires an efficient storage scheme.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4d42c140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4d42c140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c2afa707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bc2afa707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Matrix factorization: 3x3 can be product of two 3x1 matrices, so 6 parameters instead of 9.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Factorize to lower rank matrices.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c2afa707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bc2afa707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Roblox - needed a BERT to serve &gt;1 billion requests a day, while running on CPU.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</a:rPr>
              <a:t>They started with a large BERT model with fixed shape input, then replaced BERT with DistilBERT and fixed shape input with dynamic shape input, and finally quantized it.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(Quantization has the most input).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Reduced latency by 30x!!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However - they don’t discuss quality of output in their report… so take this with a grain of salt.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c2afa707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bc2afa707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b664b5b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b664b5b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c35c85b0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c35c85b0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c2afa707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c2afa707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c35c85b0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c35c85b0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c35c85b0e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c35c85b0e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c35c85b0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c35c85b0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c35c85b0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bc35c85b0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b8c3d174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b8c3d17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c35c85b0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c35c85b0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c35c85b0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c35c85b0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c35c85b0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c35c85b0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c35c85b0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c35c85b0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c35c85b0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c35c85b0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c35c85b0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c35c85b0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c2afa707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c2afa707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c35c85b0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c35c85b0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c35c85b0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c35c85b0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c35c85b0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c35c85b0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b8c3d174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b8c3d17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c35c85b0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c35c85b0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35c85b0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35c85b0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c35c85b0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c35c85b0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c35c85b0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c35c85b0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c35c85b0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c35c85b0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c35c85b0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c35c85b0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c35c85b0e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c35c85b0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c35c85b0e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c35c85b0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c35c85b0e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c35c85b0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c35c85b0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c35c85b0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on, organizations ran applications on physical servers. There was no way to define resource boundaries for applications in a physical server, and this caused resource allocation issues. For example, if multiple applications run on a physical server, there can be instances where one application would take up most of the resources, and as a result, the other applications would underperform. A solution for this would be to run each application on a different physical server. But this did not scale as resources were underutilized, and it was expensive for organizations to maintain many physical servers.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b8c3d174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b8c3d17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bc35c85b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bc35c85b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bc35c85b0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bc35c85b0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c2afa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c2afa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c2afa70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c2afa70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c35c85b0e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c35c85b0e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bc35c85b0e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bc35c85b0e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c35c85b0e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c35c85b0e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bc35c85b0e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bc35c85b0e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c35c85b0e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bc35c85b0e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bc35c85b0e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bc35c85b0e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b8c3d174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b8c3d174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bc35c85b0e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bc35c85b0e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c35c85b0e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bc35c85b0e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c35c85b0e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c35c85b0e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bc35c85b0e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bc35c85b0e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bc35c85b0e_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bc35c85b0e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bc35c85b0e_3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bc35c85b0e_3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b8b2493bb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b8b2493bb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ad56a5a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ad56a5a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c35c85b0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c35c85b0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3e5cf682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3e5cf682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5be89a9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5be89a9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506.02626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1704.04861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hyperlink" Target="https://blog.roblox.com/2020/05/scaled-bert-serve-1-billion-daily-requests-cpu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5" Type="http://schemas.openxmlformats.org/officeDocument/2006/relationships/hyperlink" Target="https://medium.com/@jessgreb01/digging-into-docker-layers-c22f948ed612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hyperlink" Target="https://medium.com/@jessgreb01/digging-into-docker-layers-c22f948ed612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.ibm.com/depmodels/microservices/articles/why-should-we-use-microservices-and-containers/" TargetMode="External"/><Relationship Id="rId4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hyperlink" Target="https://developer.ibm.com/depmodels/microservices/articles/why-should-we-use-microservices-and-containers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docker.com/blog/top-questions-docker-kubernetes-competitors-or-together/" TargetMode="External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kubernetes.io/docs/concepts/overview/what-is-kubernetes/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hyperlink" Target="https://cloud.google.com/solutions/application-deployment-and-testing-strategies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Relationship Id="rId4" Type="http://schemas.openxmlformats.org/officeDocument/2006/relationships/hyperlink" Target="https://cloud.google.com/solutions/application-deployment-and-testing-strategies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Relationship Id="rId4" Type="http://schemas.openxmlformats.org/officeDocument/2006/relationships/hyperlink" Target="https://cloud.google.com/solutions/application-deployment-and-testing-strategies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11" Type="http://schemas.openxmlformats.org/officeDocument/2006/relationships/image" Target="../media/image23.jpg"/><Relationship Id="rId10" Type="http://schemas.openxmlformats.org/officeDocument/2006/relationships/image" Target="../media/image26.jpg"/><Relationship Id="rId12" Type="http://schemas.openxmlformats.org/officeDocument/2006/relationships/image" Target="../media/image27.jpg"/><Relationship Id="rId9" Type="http://schemas.openxmlformats.org/officeDocument/2006/relationships/image" Target="../media/image25.jpg"/><Relationship Id="rId5" Type="http://schemas.openxmlformats.org/officeDocument/2006/relationships/image" Target="../media/image16.jpg"/><Relationship Id="rId6" Type="http://schemas.openxmlformats.org/officeDocument/2006/relationships/image" Target="../media/image19.jpg"/><Relationship Id="rId7" Type="http://schemas.openxmlformats.org/officeDocument/2006/relationships/image" Target="../media/image21.jpg"/><Relationship Id="rId8" Type="http://schemas.openxmlformats.org/officeDocument/2006/relationships/image" Target="../media/image2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loud.google.com/free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Lecture 8:</a:t>
            </a: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 Deployment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50" y="417490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174675" y="45685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 329 | Chip Huyen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/>
        </p:nvSpPr>
        <p:spPr>
          <a:xfrm>
            <a:off x="888300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Latency matters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4"/>
          <p:cNvSpPr txBox="1"/>
          <p:nvPr/>
        </p:nvSpPr>
        <p:spPr>
          <a:xfrm>
            <a:off x="1475875" y="1255575"/>
            <a:ext cx="737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Latency 100 -&gt; 400 ms reduces searches 0.2% - 0.6% (2009)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30% increase in latency costs 0.5% conversion rate (2019)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25" y="1350599"/>
            <a:ext cx="809526" cy="8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63" y="2301350"/>
            <a:ext cx="908450" cy="9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/>
        </p:nvSpPr>
        <p:spPr>
          <a:xfrm>
            <a:off x="888300" y="1040500"/>
            <a:ext cx="74598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No matter how great your ML models are,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if they take just milliseconds too long,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users will click on something else.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/>
        </p:nvSpPr>
        <p:spPr>
          <a:xfrm>
            <a:off x="799950" y="45531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Bigger, better, slower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375" y="577025"/>
            <a:ext cx="4511450" cy="37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/>
        </p:nvSpPr>
        <p:spPr>
          <a:xfrm>
            <a:off x="888300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Fast inference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4" name="Google Shape;1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7"/>
          <p:cNvSpPr txBox="1"/>
          <p:nvPr/>
        </p:nvSpPr>
        <p:spPr>
          <a:xfrm>
            <a:off x="943375" y="1525125"/>
            <a:ext cx="74598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Make models faster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Make models smaller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Make hardware more powerful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/>
        </p:nvSpPr>
        <p:spPr>
          <a:xfrm>
            <a:off x="888300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Make models faster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943375" y="1276050"/>
            <a:ext cx="74598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Inference optimization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450" y="2063475"/>
            <a:ext cx="6530000" cy="2747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/>
        </p:nvSpPr>
        <p:spPr>
          <a:xfrm>
            <a:off x="888300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Make models smaller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943375" y="1187725"/>
            <a:ext cx="74598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Model Compression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075" y="2571749"/>
            <a:ext cx="7226376" cy="2162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" name="Google Shape;203;p39"/>
          <p:cNvGraphicFramePr/>
          <p:nvPr/>
        </p:nvGraphicFramePr>
        <p:xfrm>
          <a:off x="952500" y="168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{D04B97B5-B43E-4FEF-8230-2561850B9B54}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r>
                        <a:rPr lang="en"/>
                        <a:t>uantization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nowledge distillation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Pruning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Low-ranked factorization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04" name="Google Shape;204;p39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9"/>
          <p:cNvSpPr txBox="1"/>
          <p:nvPr/>
        </p:nvSpPr>
        <p:spPr>
          <a:xfrm>
            <a:off x="30885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https://awesomeopensource.com/projects/model-compression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Free Lunch!</a:t>
            </a:r>
            <a:endParaRPr/>
          </a:p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" name="Google Shape;212;p40"/>
          <p:cNvCxnSpPr/>
          <p:nvPr/>
        </p:nvCxnSpPr>
        <p:spPr>
          <a:xfrm>
            <a:off x="2469025" y="1295025"/>
            <a:ext cx="0" cy="298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40"/>
          <p:cNvCxnSpPr/>
          <p:nvPr/>
        </p:nvCxnSpPr>
        <p:spPr>
          <a:xfrm rot="10800000">
            <a:off x="2469125" y="4279125"/>
            <a:ext cx="405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40"/>
          <p:cNvSpPr txBox="1"/>
          <p:nvPr/>
        </p:nvSpPr>
        <p:spPr>
          <a:xfrm>
            <a:off x="813650" y="1141150"/>
            <a:ext cx="15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Model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“Expressiveness”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40"/>
          <p:cNvSpPr txBox="1"/>
          <p:nvPr/>
        </p:nvSpPr>
        <p:spPr>
          <a:xfrm>
            <a:off x="5582621" y="4324275"/>
            <a:ext cx="196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Smaller Model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(Fewer Parameters)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2868838" y="1508975"/>
            <a:ext cx="3254475" cy="2398600"/>
          </a:xfrm>
          <a:custGeom>
            <a:rect b="b" l="l" r="r" t="t"/>
            <a:pathLst>
              <a:path extrusionOk="0" h="95944" w="130179">
                <a:moveTo>
                  <a:pt x="0" y="0"/>
                </a:moveTo>
                <a:cubicBezTo>
                  <a:pt x="6231" y="12387"/>
                  <a:pt x="15691" y="58332"/>
                  <a:pt x="37387" y="74323"/>
                </a:cubicBezTo>
                <a:cubicBezTo>
                  <a:pt x="59084" y="90314"/>
                  <a:pt x="114714" y="92341"/>
                  <a:pt x="130179" y="9594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/>
        </p:nvSpPr>
        <p:spPr>
          <a:xfrm>
            <a:off x="303075" y="528900"/>
            <a:ext cx="83496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Model compression: quantization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41"/>
          <p:cNvSpPr txBox="1"/>
          <p:nvPr/>
        </p:nvSpPr>
        <p:spPr>
          <a:xfrm>
            <a:off x="303075" y="1185600"/>
            <a:ext cx="8100000" cy="3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Reduces the size of a model by using fewer bits to represent parameter values.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E.g. half-precision floating point (16-bit), or integer (8-bit) representations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/>
        </p:nvSpPr>
        <p:spPr>
          <a:xfrm>
            <a:off x="303075" y="528900"/>
            <a:ext cx="83496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Model compression: knowledge distillation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303075" y="1185600"/>
            <a:ext cx="8100000" cy="3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Train a small model (“student”) to mimic the results of a larger model (“teacher”).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Teacher &amp; student can be trained at the same time.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E.g. DistillBERT, reduces size of BERT by 40%, and increases inference speed by 60%, while retaining 97% language understanding.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/>
        </p:nvSpPr>
        <p:spPr>
          <a:xfrm>
            <a:off x="303075" y="528900"/>
            <a:ext cx="83496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Model compression: pruning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3"/>
          <p:cNvSpPr txBox="1"/>
          <p:nvPr/>
        </p:nvSpPr>
        <p:spPr>
          <a:xfrm>
            <a:off x="303075" y="1185600"/>
            <a:ext cx="8100000" cy="3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Doesn’t reduce number of parameters; reduces the number of </a:t>
            </a:r>
            <a:r>
              <a:rPr i="1" lang="en" sz="2000">
                <a:latin typeface="Proxima Nova"/>
                <a:ea typeface="Proxima Nova"/>
                <a:cs typeface="Proxima Nova"/>
                <a:sym typeface="Proxima Nova"/>
              </a:rPr>
              <a:t>nonzero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parameters.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Efficient storage schemes for sparse data.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Can prune either weights or neurons: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Weights: set weights which are almost zero to zero.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Neurons: neurons with invariant activations can be removed.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825" y="3119625"/>
            <a:ext cx="3064249" cy="17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3"/>
          <p:cNvSpPr txBox="1"/>
          <p:nvPr/>
        </p:nvSpPr>
        <p:spPr>
          <a:xfrm>
            <a:off x="0" y="0"/>
            <a:ext cx="51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Han et al., 2015 (arXiv:1506.02626)</a:t>
            </a:r>
            <a:endParaRPr/>
          </a:p>
        </p:txBody>
      </p:sp>
      <p:cxnSp>
        <p:nvCxnSpPr>
          <p:cNvPr id="240" name="Google Shape;240;p4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43"/>
          <p:cNvSpPr txBox="1"/>
          <p:nvPr/>
        </p:nvSpPr>
        <p:spPr>
          <a:xfrm>
            <a:off x="30885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Learning both Weights and Connections for Efficient Neural Networks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al., 2015.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assignment 3 so you have more time for final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need help with final project, private Piazza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Mentorship with Pete Warden?</a:t>
            </a:r>
            <a:endParaRPr/>
          </a:p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/>
        </p:nvSpPr>
        <p:spPr>
          <a:xfrm>
            <a:off x="303075" y="528900"/>
            <a:ext cx="83496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Model compression: factorization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44"/>
          <p:cNvSpPr txBox="1"/>
          <p:nvPr/>
        </p:nvSpPr>
        <p:spPr>
          <a:xfrm>
            <a:off x="303075" y="1185600"/>
            <a:ext cx="50496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Insight: 3 x 3 matrix can be written as a product of 3 x 1 and 1 x 3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6 params instead of 9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Replace convolution filters (many parameters) with compact blocks (fewer parameters)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E.g. MobileNets: The standard convolutional filters in (a) are replaced by depthwise convolution in (b) and pointwise convolution in (c) to build a depthwise separable filter.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Google Shape;249;p44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44"/>
          <p:cNvSpPr txBox="1"/>
          <p:nvPr/>
        </p:nvSpPr>
        <p:spPr>
          <a:xfrm>
            <a:off x="30885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MobileNets: Efficient Convolutional Neural Networks for Mobile Vision Applications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Howard et al., 2017.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750" y="1119300"/>
            <a:ext cx="2969450" cy="39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/>
        </p:nvSpPr>
        <p:spPr>
          <a:xfrm>
            <a:off x="888300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Make models smaller: case study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162" y="1214025"/>
            <a:ext cx="6137687" cy="3449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45"/>
          <p:cNvCxnSpPr>
            <a:endCxn id="257" idx="1"/>
          </p:cNvCxnSpPr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45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How We Scaled Bert To Serve 1+ Billion Daily Requests on CPUs</a:t>
            </a:r>
            <a:r>
              <a:rPr lang="en" sz="1000">
                <a:solidFill>
                  <a:srgbClr val="030353"/>
                </a:solidFill>
              </a:rPr>
              <a:t> (Roblox, 2020)</a:t>
            </a:r>
            <a:endParaRPr b="0" i="0" sz="900" u="none" cap="none" strike="noStrike">
              <a:solidFill>
                <a:srgbClr val="030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/>
        </p:nvSpPr>
        <p:spPr>
          <a:xfrm>
            <a:off x="888300" y="5289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Make hardware more powerful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3801" y="4933425"/>
            <a:ext cx="480201" cy="2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/>
        </p:nvSpPr>
        <p:spPr>
          <a:xfrm>
            <a:off x="943375" y="1525125"/>
            <a:ext cx="28653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raining &amp; inference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Server &amp; edge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9" name="Google Shape;269;p46"/>
          <p:cNvGraphicFramePr/>
          <p:nvPr/>
        </p:nvGraphicFramePr>
        <p:xfrm>
          <a:off x="4027050" y="131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{1367770A-B932-4809-9A3D-CAA20CCCC753}</a:tableStyleId>
              </a:tblPr>
              <a:tblGrid>
                <a:gridCol w="1536200"/>
                <a:gridCol w="815075"/>
                <a:gridCol w="1102325"/>
                <a:gridCol w="991800"/>
              </a:tblGrid>
              <a:tr h="29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Hardware startup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Raised ($)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Year founded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Location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Graphcore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682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2016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UK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SambaNova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465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2017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Bay Area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Nuvia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293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2019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Bay Area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Wave Computing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203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2008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Bay Area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Cambricon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2016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China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Cerebras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2016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Bay Area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Hailo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88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2017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Israel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Habana Labs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75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2016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Israel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Kneron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73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2015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San Diego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Prophesee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65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2014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France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Syntiant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65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2017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Groq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2016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Bay Area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EdgeQ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53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2018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Bay Area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LeapMind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Japan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46"/>
          <p:cNvSpPr txBox="1"/>
          <p:nvPr/>
        </p:nvSpPr>
        <p:spPr>
          <a:xfrm>
            <a:off x="520250" y="3074950"/>
            <a:ext cx="25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Will cover this in TinyML lecture!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deployment</a:t>
            </a:r>
            <a:endParaRPr/>
          </a:p>
        </p:txBody>
      </p:sp>
      <p:sp>
        <p:nvSpPr>
          <p:cNvPr id="276" name="Google Shape;27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7"/>
          <p:cNvSpPr txBox="1"/>
          <p:nvPr/>
        </p:nvSpPr>
        <p:spPr>
          <a:xfrm>
            <a:off x="1208300" y="3097500"/>
            <a:ext cx="420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We’ve trained a model. Now what?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a model on cloud</a:t>
            </a:r>
            <a:endParaRPr/>
          </a:p>
        </p:txBody>
      </p:sp>
      <p:sp>
        <p:nvSpPr>
          <p:cNvPr id="283" name="Google Shape;28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8"/>
          <p:cNvSpPr/>
          <p:nvPr/>
        </p:nvSpPr>
        <p:spPr>
          <a:xfrm>
            <a:off x="282313" y="2669925"/>
            <a:ext cx="10308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Train model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48"/>
          <p:cNvSpPr/>
          <p:nvPr/>
        </p:nvSpPr>
        <p:spPr>
          <a:xfrm>
            <a:off x="1757563" y="2669925"/>
            <a:ext cx="10308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Compress model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48"/>
          <p:cNvSpPr/>
          <p:nvPr/>
        </p:nvSpPr>
        <p:spPr>
          <a:xfrm>
            <a:off x="3232813" y="2669925"/>
            <a:ext cx="10308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Export model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48"/>
          <p:cNvSpPr/>
          <p:nvPr/>
        </p:nvSpPr>
        <p:spPr>
          <a:xfrm>
            <a:off x="4766500" y="1819500"/>
            <a:ext cx="10308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Upload model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8" name="Google Shape;288;p48"/>
          <p:cNvCxnSpPr>
            <a:stCxn id="284" idx="3"/>
            <a:endCxn id="285" idx="1"/>
          </p:cNvCxnSpPr>
          <p:nvPr/>
        </p:nvCxnSpPr>
        <p:spPr>
          <a:xfrm>
            <a:off x="1313113" y="286672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48"/>
          <p:cNvCxnSpPr>
            <a:stCxn id="285" idx="3"/>
            <a:endCxn id="286" idx="1"/>
          </p:cNvCxnSpPr>
          <p:nvPr/>
        </p:nvCxnSpPr>
        <p:spPr>
          <a:xfrm>
            <a:off x="2788363" y="2866725"/>
            <a:ext cx="44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48"/>
          <p:cNvCxnSpPr>
            <a:stCxn id="286" idx="3"/>
            <a:endCxn id="287" idx="1"/>
          </p:cNvCxnSpPr>
          <p:nvPr/>
        </p:nvCxnSpPr>
        <p:spPr>
          <a:xfrm flipH="1" rot="10800000">
            <a:off x="4263613" y="2016225"/>
            <a:ext cx="502800" cy="8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48"/>
          <p:cNvSpPr/>
          <p:nvPr/>
        </p:nvSpPr>
        <p:spPr>
          <a:xfrm>
            <a:off x="4805763" y="3575200"/>
            <a:ext cx="10308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Create app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6200550" y="3575200"/>
            <a:ext cx="10308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Sync app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(git repo)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48"/>
          <p:cNvSpPr/>
          <p:nvPr/>
        </p:nvSpPr>
        <p:spPr>
          <a:xfrm>
            <a:off x="7852950" y="2169600"/>
            <a:ext cx="1168200" cy="480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Endpoint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7852949" y="3531700"/>
            <a:ext cx="1168200" cy="480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Hosted app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5" name="Google Shape;295;p48"/>
          <p:cNvCxnSpPr>
            <a:stCxn id="286" idx="3"/>
            <a:endCxn id="291" idx="1"/>
          </p:cNvCxnSpPr>
          <p:nvPr/>
        </p:nvCxnSpPr>
        <p:spPr>
          <a:xfrm>
            <a:off x="4263613" y="2866725"/>
            <a:ext cx="542100" cy="9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8"/>
          <p:cNvSpPr/>
          <p:nvPr/>
        </p:nvSpPr>
        <p:spPr>
          <a:xfrm>
            <a:off x="6161288" y="1338900"/>
            <a:ext cx="10308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Create predictor*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48"/>
          <p:cNvSpPr/>
          <p:nvPr/>
        </p:nvSpPr>
        <p:spPr>
          <a:xfrm>
            <a:off x="6163888" y="2213100"/>
            <a:ext cx="1030800" cy="39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Create function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8" name="Google Shape;298;p48"/>
          <p:cNvCxnSpPr>
            <a:stCxn id="287" idx="3"/>
            <a:endCxn id="296" idx="1"/>
          </p:cNvCxnSpPr>
          <p:nvPr/>
        </p:nvCxnSpPr>
        <p:spPr>
          <a:xfrm flipH="1" rot="10800000">
            <a:off x="5797300" y="1535700"/>
            <a:ext cx="363900" cy="4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8"/>
          <p:cNvCxnSpPr>
            <a:stCxn id="287" idx="3"/>
            <a:endCxn id="297" idx="1"/>
          </p:cNvCxnSpPr>
          <p:nvPr/>
        </p:nvCxnSpPr>
        <p:spPr>
          <a:xfrm>
            <a:off x="5797300" y="2016300"/>
            <a:ext cx="366600" cy="3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48"/>
          <p:cNvCxnSpPr>
            <a:stCxn id="297" idx="3"/>
            <a:endCxn id="293" idx="2"/>
          </p:cNvCxnSpPr>
          <p:nvPr/>
        </p:nvCxnSpPr>
        <p:spPr>
          <a:xfrm>
            <a:off x="7194688" y="2409900"/>
            <a:ext cx="65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8"/>
          <p:cNvCxnSpPr>
            <a:stCxn id="291" idx="3"/>
            <a:endCxn id="292" idx="1"/>
          </p:cNvCxnSpPr>
          <p:nvPr/>
        </p:nvCxnSpPr>
        <p:spPr>
          <a:xfrm>
            <a:off x="5836563" y="3772000"/>
            <a:ext cx="3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8"/>
          <p:cNvCxnSpPr>
            <a:stCxn id="292" idx="3"/>
            <a:endCxn id="294" idx="2"/>
          </p:cNvCxnSpPr>
          <p:nvPr/>
        </p:nvCxnSpPr>
        <p:spPr>
          <a:xfrm>
            <a:off x="7231350" y="3772000"/>
            <a:ext cx="62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48"/>
          <p:cNvSpPr txBox="1"/>
          <p:nvPr/>
        </p:nvSpPr>
        <p:spPr>
          <a:xfrm>
            <a:off x="5930375" y="826900"/>
            <a:ext cx="176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GCP AI Platform Prediction</a:t>
            </a:r>
            <a:endParaRPr sz="10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AWS Sagemaker</a:t>
            </a:r>
            <a:endParaRPr sz="10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48"/>
          <p:cNvSpPr txBox="1"/>
          <p:nvPr/>
        </p:nvSpPr>
        <p:spPr>
          <a:xfrm>
            <a:off x="6032075" y="2604950"/>
            <a:ext cx="156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GCP Cloud Functions</a:t>
            </a:r>
            <a:endParaRPr sz="10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AWS Lambda</a:t>
            </a:r>
            <a:endParaRPr sz="10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6133775" y="3970000"/>
            <a:ext cx="156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GCP App Engine</a:t>
            </a:r>
            <a:endParaRPr sz="10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AWS EC2</a:t>
            </a:r>
            <a:endParaRPr sz="10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48"/>
          <p:cNvSpPr/>
          <p:nvPr/>
        </p:nvSpPr>
        <p:spPr>
          <a:xfrm>
            <a:off x="7789400" y="1295400"/>
            <a:ext cx="1168200" cy="480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Hosted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7" name="Google Shape;307;p48"/>
          <p:cNvCxnSpPr>
            <a:stCxn id="296" idx="3"/>
            <a:endCxn id="306" idx="2"/>
          </p:cNvCxnSpPr>
          <p:nvPr/>
        </p:nvCxnSpPr>
        <p:spPr>
          <a:xfrm>
            <a:off x="7192088" y="1535700"/>
            <a:ext cx="59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a model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models into binary formats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scikit-learn, XGBoost  -&gt; joblib, pickle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TensorFlow -&gt; .save()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PyTorch -&gt; .save()</a:t>
            </a:r>
            <a:endParaRPr/>
          </a:p>
        </p:txBody>
      </p:sp>
      <p:sp>
        <p:nvSpPr>
          <p:cNvPr id="314" name="Google Shape;31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AI Platform: hosted model</a:t>
            </a:r>
            <a:endParaRPr/>
          </a:p>
        </p:txBody>
      </p:sp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Upload model to cloud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version for your model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6"/>
            <a:ext cx="4495025" cy="39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AI Platform: hosted model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Upload model to cloud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version for your model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0" name="Google Shape;330;p51"/>
          <p:cNvGraphicFramePr/>
          <p:nvPr/>
        </p:nvGraphicFramePr>
        <p:xfrm>
          <a:off x="188850" y="203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{D04B97B5-B43E-4FEF-8230-2561850B9B54}</a:tableStyleId>
              </a:tblPr>
              <a:tblGrid>
                <a:gridCol w="8832300"/>
              </a:tblGrid>
              <a:tr h="288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"name": "projects/[YOUR-PROJECT-ID]/operations/create_[YOUR-MODEL-NAME]_[YOUR-VERSION-NAME]-[TIMESTAMP]",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"metadata": {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"@type": "type.googleapis.com/google.cloud.ml.v1.OperationMetadata",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"createTime": "2018-07-07T02:51:50Z",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"operationType": "CREATE_VERSION",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"modelName": "projects/[YOUR-PROJECT-ID]/models/[YOUR-MODEL-NAME]",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"version": {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"name": "projects/[YOUR-PROJECT-ID]/models/[YOUR-MODEL-NAME]/versions/[YOUR-VERSION-NAME]",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"deploymentUri": "gs://your_bucket_name",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"createTime": "2018-07-07T02:51:49Z",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"runtimeVersion": "2.3",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"framework": "[YOUR_FRAMEWORK_NAME]",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"machineType": "[YOUR_MACHINE_TYPE]",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"pythonVersion": "3.7"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1" name="Google Shape;331;p51"/>
          <p:cNvSpPr/>
          <p:nvPr/>
        </p:nvSpPr>
        <p:spPr>
          <a:xfrm>
            <a:off x="1334950" y="3357025"/>
            <a:ext cx="6252600" cy="157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"/>
          <p:cNvSpPr/>
          <p:nvPr/>
        </p:nvSpPr>
        <p:spPr>
          <a:xfrm>
            <a:off x="1546250" y="3057900"/>
            <a:ext cx="4068300" cy="157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6490575" y="1194025"/>
            <a:ext cx="22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Output looks like this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4" name="Google Shape;334;p51"/>
          <p:cNvCxnSpPr>
            <a:stCxn id="333" idx="2"/>
          </p:cNvCxnSpPr>
          <p:nvPr/>
        </p:nvCxnSpPr>
        <p:spPr>
          <a:xfrm flipH="1">
            <a:off x="7225425" y="1594225"/>
            <a:ext cx="408900" cy="242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AI Platform</a:t>
            </a:r>
            <a:endParaRPr/>
          </a:p>
        </p:txBody>
      </p:sp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311700" y="1152475"/>
            <a:ext cx="328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Train model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Deploy a model &amp; version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Make online/batch predictions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596" y="0"/>
            <a:ext cx="5546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2"/>
          <p:cNvSpPr/>
          <p:nvPr/>
        </p:nvSpPr>
        <p:spPr>
          <a:xfrm>
            <a:off x="3774450" y="2900850"/>
            <a:ext cx="4068300" cy="681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2"/>
          <p:cNvSpPr/>
          <p:nvPr/>
        </p:nvSpPr>
        <p:spPr>
          <a:xfrm>
            <a:off x="3774450" y="3652000"/>
            <a:ext cx="2757900" cy="681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Cloud Functions: endpoint</a:t>
            </a:r>
            <a:endParaRPr/>
          </a:p>
        </p:txBody>
      </p:sp>
      <p:sp>
        <p:nvSpPr>
          <p:cNvPr id="350" name="Google Shape;35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function</a:t>
            </a:r>
            <a:endParaRPr/>
          </a:p>
        </p:txBody>
      </p:sp>
      <p:sp>
        <p:nvSpPr>
          <p:cNvPr id="351" name="Google Shape;35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2650"/>
            <a:ext cx="8737378" cy="352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Project’s general feedback</a:t>
            </a:r>
            <a:endParaRPr/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Healthcare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 very, very careful of what predictions to show to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privacy!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Might need to try different metrics to see what works best for your use case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Critical slices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app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not familiar with Android/iPhone app development, try simple web interface</a:t>
            </a:r>
            <a:endParaRPr strike="sngStrike"/>
          </a:p>
        </p:txBody>
      </p:sp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Cloud Functions: endpoint</a:t>
            </a:r>
            <a:endParaRPr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311700" y="1152475"/>
            <a:ext cx="85206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function -&gt; </a:t>
            </a:r>
            <a:r>
              <a:rPr lang="en">
                <a:solidFill>
                  <a:srgbClr val="FF00FF"/>
                </a:solidFill>
              </a:rPr>
              <a:t>hosted endpoint (e.g. HTTP trigger)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AutoNum type="arabicPeriod"/>
            </a:pPr>
            <a:r>
              <a:rPr lang="en">
                <a:solidFill>
                  <a:srgbClr val="FF00FF"/>
                </a:solidFill>
              </a:rPr>
              <a:t>Access endpoints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59" name="Google Shape;35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0" name="Google Shape;360;p54"/>
          <p:cNvGraphicFramePr/>
          <p:nvPr/>
        </p:nvGraphicFramePr>
        <p:xfrm>
          <a:off x="629475" y="203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{D04B97B5-B43E-4FEF-8230-2561850B9B54}</a:tableStyleId>
              </a:tblPr>
              <a:tblGrid>
                <a:gridCol w="7885050"/>
              </a:tblGrid>
              <a:tr h="67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curl -X POST "</a:t>
                      </a:r>
                      <a:r>
                        <a:rPr lang="en" sz="10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https://YOUR_REGION-YOUR_PROJECT_ID.cloudfunctions.net/FUNCTION_NAME</a:t>
                      </a: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 -H "Content-Type:application/json" --data '{"sentence":"This tweet is supposed to be very angry."}'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App Engine: hosted app</a:t>
            </a:r>
            <a:endParaRPr/>
          </a:p>
        </p:txBody>
      </p:sp>
      <p:sp>
        <p:nvSpPr>
          <p:cNvPr id="366" name="Google Shape;36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Clone your GitHub repo into your Gcloud project directory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app.yaml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requirements.txt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App Engine: hosted app</a:t>
            </a:r>
            <a:endParaRPr/>
          </a:p>
        </p:txBody>
      </p:sp>
      <p:sp>
        <p:nvSpPr>
          <p:cNvPr id="373" name="Google Shape;37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Clone your GitHub repo into your Gcloud project directory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main.py: define endpoint for predict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5" name="Google Shape;375;p56"/>
          <p:cNvGraphicFramePr/>
          <p:nvPr/>
        </p:nvGraphicFramePr>
        <p:xfrm>
          <a:off x="629475" y="311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{D04B97B5-B43E-4FEF-8230-2561850B9B54}</a:tableStyleId>
              </a:tblPr>
              <a:tblGrid>
                <a:gridCol w="7885050"/>
              </a:tblGrid>
              <a:tr h="76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</a:t>
                      </a:r>
                      <a:r>
                        <a:rPr lang="en" sz="10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app</a:t>
                      </a: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.route('/predict', methods=['POST'])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predict():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X = request.get_json()['X']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y = MODEL.predict(X).tolist()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json.dumps({'y': y}), 200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App Engine</a:t>
            </a:r>
            <a:endParaRPr/>
          </a:p>
        </p:txBody>
      </p:sp>
      <p:sp>
        <p:nvSpPr>
          <p:cNvPr id="381" name="Google Shape;38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Clone your GitHub repo into your Gcloud project directory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main.py: define endpoint for predict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app.yaml: define app environment e.g. variables, where the exported model is located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83" name="Google Shape;383;p57"/>
          <p:cNvGraphicFramePr/>
          <p:nvPr/>
        </p:nvGraphicFramePr>
        <p:xfrm>
          <a:off x="629475" y="311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{D04B97B5-B43E-4FEF-8230-2561850B9B54}</a:tableStyleId>
              </a:tblPr>
              <a:tblGrid>
                <a:gridCol w="7885050"/>
              </a:tblGrid>
              <a:tr h="76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env_variables: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# The app will look for the model file at: gs://MODEL_BUCKET/MODEL_FILENAME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MODEL_BUCKET: BUCKET_NAME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MODEL_FILENAME: </a:t>
                      </a:r>
                      <a:r>
                        <a:rPr lang="en" sz="1000">
                          <a:solidFill>
                            <a:srgbClr val="FF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sentiment_classifier.pkl</a:t>
                      </a:r>
                      <a:endParaRPr sz="1000">
                        <a:solidFill>
                          <a:srgbClr val="FF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App Engine</a:t>
            </a:r>
            <a:endParaRPr/>
          </a:p>
        </p:txBody>
      </p:sp>
      <p:sp>
        <p:nvSpPr>
          <p:cNvPr id="389" name="Google Shape;38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Clone your GitHub repo into your Gcloud project directory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main.py: define endpoint for predict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app.yaml: define app environment e.g. variables, where the exported model is located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requirements.txt: dependencies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1" name="Google Shape;391;p58"/>
          <p:cNvGraphicFramePr/>
          <p:nvPr/>
        </p:nvGraphicFramePr>
        <p:xfrm>
          <a:off x="629475" y="311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{D04B97B5-B43E-4FEF-8230-2561850B9B54}</a:tableStyleId>
              </a:tblPr>
              <a:tblGrid>
                <a:gridCol w="7885050"/>
              </a:tblGrid>
              <a:tr h="76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numpy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scikit-learn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torch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fastapi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App Engine: hosted app</a:t>
            </a:r>
            <a:endParaRPr/>
          </a:p>
        </p:txBody>
      </p:sp>
      <p:sp>
        <p:nvSpPr>
          <p:cNvPr id="397" name="Google Shape;39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Clone your GitHub repo into your Gcloud project directory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Initialize: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gcloud init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Deploy: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gcloud app deploy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View your app in browser: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gcloud app browse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https://PROJECT_ID.REGION_ID.r.appspot.com</a:t>
            </a:r>
            <a:endParaRPr sz="15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8" name="Google Shape;39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Containerized deployment</a:t>
            </a:r>
            <a:endParaRPr/>
          </a:p>
        </p:txBody>
      </p:sp>
      <p:sp>
        <p:nvSpPr>
          <p:cNvPr id="404" name="Google Shape;40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runtime version</a:t>
            </a:r>
            <a:endParaRPr/>
          </a:p>
        </p:txBody>
      </p:sp>
      <p:sp>
        <p:nvSpPr>
          <p:cNvPr id="410" name="Google Shape;41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AI Platform Prediction revisited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12" name="Google Shape;412;p61"/>
          <p:cNvGraphicFramePr/>
          <p:nvPr/>
        </p:nvGraphicFramePr>
        <p:xfrm>
          <a:off x="188850" y="203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{D04B97B5-B43E-4FEF-8230-2561850B9B54}</a:tableStyleId>
              </a:tblPr>
              <a:tblGrid>
                <a:gridCol w="8832300"/>
              </a:tblGrid>
              <a:tr h="288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"name": "projects/[YOUR-PROJECT-ID]/operations/create_[YOUR-MODEL-NAME]_[YOUR-VERSION-NAME]-[TIMESTAMP]",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"metadata": {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"@type": "type.googleapis.com/google.cloud.ml.v1.OperationMetadata",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"createTime": "2018-07-07T02:51:50Z",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"operationType": "CREATE_VERSION",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"modelName": "projects/[YOUR-PROJECT-ID]/models/[YOUR-MODEL-NAME]",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"version": {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"name": "projects/[YOUR-PROJECT-ID]/models/[YOUR-MODEL-NAME]/versions/[YOUR-VERSION-NAME]",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"deploymentUri": "gs://your_bucket_name",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"createTime": "2018-07-07T02:51:49Z",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"runtimeVersion": "2.3",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"framework": "[YOUR_FRAMEWORK_NAME]",  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"machineType": "[YOUR_MACHINE_TYPE]",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"pythonVersion": "3.7"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3" name="Google Shape;413;p61"/>
          <p:cNvSpPr/>
          <p:nvPr/>
        </p:nvSpPr>
        <p:spPr>
          <a:xfrm>
            <a:off x="653000" y="3803900"/>
            <a:ext cx="2409600" cy="157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runtime version</a:t>
            </a:r>
            <a:endParaRPr/>
          </a:p>
        </p:txBody>
      </p:sp>
      <p:sp>
        <p:nvSpPr>
          <p:cNvPr id="419" name="Google Shape;419;p6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Runtime version is </a:t>
            </a:r>
            <a:r>
              <a:rPr lang="en">
                <a:solidFill>
                  <a:srgbClr val="FF00FF"/>
                </a:solidFill>
              </a:rPr>
              <a:t>container image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AI Platform Prediction model runs in a </a:t>
            </a:r>
            <a:r>
              <a:rPr lang="en">
                <a:solidFill>
                  <a:srgbClr val="FF00FF"/>
                </a:solidFill>
              </a:rPr>
              <a:t>container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420" name="Google Shape;4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1" name="Google Shape;4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862" y="0"/>
            <a:ext cx="47511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GCP runtime version</a:t>
            </a:r>
            <a:endParaRPr/>
          </a:p>
        </p:txBody>
      </p:sp>
      <p:sp>
        <p:nvSpPr>
          <p:cNvPr id="427" name="Google Shape;427;p63"/>
          <p:cNvSpPr txBox="1"/>
          <p:nvPr>
            <p:ph idx="1" type="body"/>
          </p:nvPr>
        </p:nvSpPr>
        <p:spPr>
          <a:xfrm>
            <a:off x="311700" y="1152475"/>
            <a:ext cx="41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a model with PyTorch?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other packages?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different combinations of packages?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specify other stuff e.g.: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CUDA version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 version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Download random things from the Internet?</a:t>
            </a:r>
            <a:endParaRPr/>
          </a:p>
        </p:txBody>
      </p:sp>
      <p:sp>
        <p:nvSpPr>
          <p:cNvPr id="428" name="Google Shape;42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862" y="0"/>
            <a:ext cx="47511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Project’s general feedback</a:t>
            </a:r>
            <a:endParaRPr/>
          </a:p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MVP not MVP enough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Online learning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Federated learning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Knowledge distillation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Databases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CI/CD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container</a:t>
            </a:r>
            <a:endParaRPr/>
          </a:p>
        </p:txBody>
      </p:sp>
      <p:sp>
        <p:nvSpPr>
          <p:cNvPr id="435" name="Google Shape;43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n isolated, lightweight environment for running an application on the host OS</a:t>
            </a:r>
            <a:endParaRPr/>
          </a:p>
        </p:txBody>
      </p:sp>
      <p:sp>
        <p:nvSpPr>
          <p:cNvPr id="436" name="Google Shape;43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929538"/>
            <a:ext cx="32004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Docker image with Dockerfile</a:t>
            </a:r>
            <a:endParaRPr/>
          </a:p>
        </p:txBody>
      </p:sp>
      <p:sp>
        <p:nvSpPr>
          <p:cNvPr id="443" name="Google Shape;44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7500"/>
            <a:ext cx="6354745" cy="42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575" y="877500"/>
            <a:ext cx="5531424" cy="6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image</a:t>
            </a:r>
            <a:endParaRPr/>
          </a:p>
        </p:txBody>
      </p:sp>
      <p:sp>
        <p:nvSpPr>
          <p:cNvPr id="451" name="Google Shape;45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7500"/>
            <a:ext cx="6354745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6"/>
          <p:cNvSpPr txBox="1"/>
          <p:nvPr/>
        </p:nvSpPr>
        <p:spPr>
          <a:xfrm>
            <a:off x="4263625" y="877500"/>
            <a:ext cx="154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Base image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4" name="Google Shape;454;p66"/>
          <p:cNvCxnSpPr>
            <a:stCxn id="453" idx="1"/>
          </p:cNvCxnSpPr>
          <p:nvPr/>
        </p:nvCxnSpPr>
        <p:spPr>
          <a:xfrm rot="10800000">
            <a:off x="3337225" y="966750"/>
            <a:ext cx="926400" cy="141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66"/>
          <p:cNvSpPr/>
          <p:nvPr/>
        </p:nvSpPr>
        <p:spPr>
          <a:xfrm>
            <a:off x="6619375" y="1586000"/>
            <a:ext cx="176100" cy="3557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6"/>
          <p:cNvSpPr txBox="1"/>
          <p:nvPr/>
        </p:nvSpPr>
        <p:spPr>
          <a:xfrm>
            <a:off x="7015325" y="3133850"/>
            <a:ext cx="154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Layers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Docker: layers (immediate images)</a:t>
            </a:r>
            <a:endParaRPr/>
          </a:p>
        </p:txBody>
      </p:sp>
      <p:sp>
        <p:nvSpPr>
          <p:cNvPr id="462" name="Google Shape;462;p67"/>
          <p:cNvSpPr txBox="1"/>
          <p:nvPr>
            <p:ph idx="1" type="body"/>
          </p:nvPr>
        </p:nvSpPr>
        <p:spPr>
          <a:xfrm>
            <a:off x="311700" y="1152475"/>
            <a:ext cx="565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layer is files generated from running a command in Docker</a:t>
            </a:r>
            <a:endParaRPr/>
          </a:p>
        </p:txBody>
      </p:sp>
      <p:sp>
        <p:nvSpPr>
          <p:cNvPr id="463" name="Google Shape;46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00" y="1995950"/>
            <a:ext cx="2646323" cy="277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125" y="938675"/>
            <a:ext cx="3028824" cy="4204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67"/>
          <p:cNvCxnSpPr/>
          <p:nvPr/>
        </p:nvCxnSpPr>
        <p:spPr>
          <a:xfrm flipH="1" rot="10800000">
            <a:off x="337800" y="4868250"/>
            <a:ext cx="5257200" cy="1200"/>
          </a:xfrm>
          <a:prstGeom prst="straightConnector1">
            <a:avLst/>
          </a:prstGeom>
          <a:noFill/>
          <a:ln cap="flat" cmpd="sng" w="9525">
            <a:solidFill>
              <a:srgbClr val="030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67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Digging into Docker layers </a:t>
            </a:r>
            <a:r>
              <a:rPr lang="en" sz="1000">
                <a:solidFill>
                  <a:srgbClr val="030353"/>
                </a:solidFill>
              </a:rPr>
              <a:t>(Jessica G, 2016)</a:t>
            </a:r>
            <a:endParaRPr sz="1000">
              <a:solidFill>
                <a:srgbClr val="030353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Docker: layers (immediate images)</a:t>
            </a:r>
            <a:endParaRPr/>
          </a:p>
        </p:txBody>
      </p:sp>
      <p:sp>
        <p:nvSpPr>
          <p:cNvPr id="473" name="Google Shape;473;p68"/>
          <p:cNvSpPr txBox="1"/>
          <p:nvPr>
            <p:ph idx="1" type="body"/>
          </p:nvPr>
        </p:nvSpPr>
        <p:spPr>
          <a:xfrm>
            <a:off x="311700" y="1152475"/>
            <a:ext cx="565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Faster rebuild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Layers can be reused by different containers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to revert back to the last layer</a:t>
            </a:r>
            <a:endParaRPr/>
          </a:p>
        </p:txBody>
      </p:sp>
      <p:sp>
        <p:nvSpPr>
          <p:cNvPr id="474" name="Google Shape;47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125" y="938675"/>
            <a:ext cx="3028824" cy="4204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68"/>
          <p:cNvCxnSpPr/>
          <p:nvPr/>
        </p:nvCxnSpPr>
        <p:spPr>
          <a:xfrm flipH="1" rot="10800000">
            <a:off x="337800" y="4868250"/>
            <a:ext cx="5257200" cy="1200"/>
          </a:xfrm>
          <a:prstGeom prst="straightConnector1">
            <a:avLst/>
          </a:prstGeom>
          <a:noFill/>
          <a:ln cap="flat" cmpd="sng" w="9525">
            <a:solidFill>
              <a:srgbClr val="0303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68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Digging into Docker layers </a:t>
            </a:r>
            <a:r>
              <a:rPr lang="en" sz="1000">
                <a:solidFill>
                  <a:srgbClr val="030353"/>
                </a:solidFill>
              </a:rPr>
              <a:t>(Jessica G, 2016)</a:t>
            </a:r>
            <a:endParaRPr sz="1000">
              <a:solidFill>
                <a:srgbClr val="030353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registry</a:t>
            </a:r>
            <a:endParaRPr/>
          </a:p>
        </p:txBody>
      </p:sp>
      <p:sp>
        <p:nvSpPr>
          <p:cNvPr id="483" name="Google Shape;483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place to manage docker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Docker 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Private solution</a:t>
            </a:r>
            <a:endParaRPr/>
          </a:p>
        </p:txBody>
      </p:sp>
      <p:sp>
        <p:nvSpPr>
          <p:cNvPr id="484" name="Google Shape;48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842" y="2134125"/>
            <a:ext cx="4818323" cy="30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Container: microservices</a:t>
            </a:r>
            <a:endParaRPr/>
          </a:p>
        </p:txBody>
      </p:sp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Monolith: all application logics in one instance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Microservices: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break application logics into smaller services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each service in its own container</a:t>
            </a:r>
            <a:endParaRPr sz="1200"/>
          </a:p>
        </p:txBody>
      </p:sp>
      <p:sp>
        <p:nvSpPr>
          <p:cNvPr id="492" name="Google Shape;49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3" name="Google Shape;493;p70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70"/>
          <p:cNvSpPr txBox="1"/>
          <p:nvPr/>
        </p:nvSpPr>
        <p:spPr>
          <a:xfrm>
            <a:off x="30885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Why should you use microservices and containers?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(IBM)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5" name="Google Shape;4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349" y="2239300"/>
            <a:ext cx="4582325" cy="25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Container: microservices</a:t>
            </a:r>
            <a:endParaRPr/>
          </a:p>
        </p:txBody>
      </p:sp>
      <p:sp>
        <p:nvSpPr>
          <p:cNvPr id="501" name="Google Shape;501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Reduced complexity</a:t>
            </a:r>
            <a:r>
              <a:rPr lang="en" sz="1600"/>
              <a:t>: each d</a:t>
            </a:r>
            <a:r>
              <a:rPr lang="en" sz="1600"/>
              <a:t>eveloper works on a smaller codebase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Faster development cycle</a:t>
            </a:r>
            <a:r>
              <a:rPr lang="en" sz="1600"/>
              <a:t>: easier review process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Flexible stack</a:t>
            </a:r>
            <a:r>
              <a:rPr lang="en" sz="1600"/>
              <a:t>: different microservices can use different technology stacks</a:t>
            </a:r>
            <a:endParaRPr sz="1600"/>
          </a:p>
        </p:txBody>
      </p:sp>
      <p:sp>
        <p:nvSpPr>
          <p:cNvPr id="502" name="Google Shape;50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Google Shape;5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349" y="2239300"/>
            <a:ext cx="4582325" cy="257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71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71"/>
          <p:cNvSpPr txBox="1"/>
          <p:nvPr/>
        </p:nvSpPr>
        <p:spPr>
          <a:xfrm>
            <a:off x="30885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Why should you use microservices and containers?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(IBM)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Kubernetes: container orchestration</a:t>
            </a:r>
            <a:endParaRPr/>
          </a:p>
        </p:txBody>
      </p:sp>
      <p:sp>
        <p:nvSpPr>
          <p:cNvPr id="511" name="Google Shape;511;p72"/>
          <p:cNvSpPr txBox="1"/>
          <p:nvPr>
            <p:ph idx="1" type="body"/>
          </p:nvPr>
        </p:nvSpPr>
        <p:spPr>
          <a:xfrm>
            <a:off x="311700" y="1152475"/>
            <a:ext cx="491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to manage multiple containers?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a container goes down, how to restart/replace it?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to allocate resources between containers?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Security access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...</a:t>
            </a:r>
            <a:endParaRPr sz="1500"/>
          </a:p>
        </p:txBody>
      </p:sp>
      <p:sp>
        <p:nvSpPr>
          <p:cNvPr id="512" name="Google Shape;51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3" name="Google Shape;513;p72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72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Top Questions Answered: Docker and Kubernetes? I Thought You Were Competitors!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(Docker blog,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5" name="Google Shape;51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100" y="1211350"/>
            <a:ext cx="3872898" cy="372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isn’t the only </a:t>
            </a:r>
            <a:r>
              <a:rPr lang="en">
                <a:solidFill>
                  <a:srgbClr val="FF00FF"/>
                </a:solidFill>
              </a:rPr>
              <a:t>virtualization</a:t>
            </a:r>
            <a:r>
              <a:rPr lang="en"/>
              <a:t> technology</a:t>
            </a:r>
            <a:endParaRPr/>
          </a:p>
        </p:txBody>
      </p:sp>
      <p:sp>
        <p:nvSpPr>
          <p:cNvPr id="521" name="Google Shape;52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2" name="Google Shape;522;p7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73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https://kubernetes.io/docs/concepts/overview/what-is-kubernetes/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4" name="Google Shape;52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8125"/>
            <a:ext cx="8669308" cy="338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Project’s general feedback</a:t>
            </a:r>
            <a:endParaRPr/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MVP not MVP enough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trike="sngStrike">
                <a:solidFill>
                  <a:schemeClr val="dk1"/>
                </a:solidFill>
              </a:rPr>
              <a:t>Online learning</a:t>
            </a:r>
            <a:endParaRPr strike="sngStrike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trike="sngStrike">
                <a:solidFill>
                  <a:schemeClr val="dk1"/>
                </a:solidFill>
              </a:rPr>
              <a:t>Federated learning</a:t>
            </a:r>
            <a:endParaRPr strike="sngStrike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trike="sngStrike">
                <a:solidFill>
                  <a:schemeClr val="dk1"/>
                </a:solidFill>
              </a:rPr>
              <a:t>Knowledge distillation</a:t>
            </a:r>
            <a:endParaRPr strike="sngStrike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trike="sngStrike">
                <a:solidFill>
                  <a:schemeClr val="dk1"/>
                </a:solidFill>
              </a:rPr>
              <a:t>Databases</a:t>
            </a:r>
            <a:endParaRPr strike="sngStrike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trike="sngStrike">
                <a:solidFill>
                  <a:schemeClr val="dk1"/>
                </a:solidFill>
              </a:rPr>
              <a:t>CI/CD</a:t>
            </a:r>
            <a:endParaRPr strike="sngStrike">
              <a:solidFill>
                <a:schemeClr val="dk1"/>
              </a:solidFill>
            </a:endParaRPr>
          </a:p>
        </p:txBody>
      </p:sp>
      <p:sp>
        <p:nvSpPr>
          <p:cNvPr id="129" name="Google Shape;12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VMs vs. containers</a:t>
            </a:r>
            <a:endParaRPr/>
          </a:p>
        </p:txBody>
      </p:sp>
      <p:sp>
        <p:nvSpPr>
          <p:cNvPr id="530" name="Google Shape;53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31" name="Google Shape;531;p74"/>
          <p:cNvGraphicFramePr/>
          <p:nvPr/>
        </p:nvGraphicFramePr>
        <p:xfrm>
          <a:off x="451775" y="1365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{CD453C23-EAE3-4306-BDCD-16EB53F13F25}</a:tableStyleId>
              </a:tblPr>
              <a:tblGrid>
                <a:gridCol w="3923325"/>
                <a:gridCol w="3923325"/>
              </a:tblGrid>
              <a:tr h="32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Virtual machine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Container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virtualization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OS-level virtualization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Simulates unmodified “guest” OS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Creates isolated user space on same OS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74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 run any OS (e.g. Windows on Linux)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 only accommodate different distributions of same OS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Heavy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Lightweight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Startup time: minutes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Startup time: seconds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VMs vs. containers</a:t>
            </a:r>
            <a:endParaRPr/>
          </a:p>
        </p:txBody>
      </p:sp>
      <p:sp>
        <p:nvSpPr>
          <p:cNvPr id="537" name="Google Shape;53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38" name="Google Shape;538;p75"/>
          <p:cNvGraphicFramePr/>
          <p:nvPr/>
        </p:nvGraphicFramePr>
        <p:xfrm>
          <a:off x="451775" y="1365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{CD453C23-EAE3-4306-BDCD-16EB53F13F25}</a:tableStyleId>
              </a:tblPr>
              <a:tblGrid>
                <a:gridCol w="3923325"/>
                <a:gridCol w="3923325"/>
              </a:tblGrid>
              <a:tr h="32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Virtual machine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Container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Full virtualization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OS-level virtualization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Simulates unmodified “guest” OS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Creates isolated user space on same OS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74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 run any OS (e.g. Windows on Linux)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 only accommodate different distributions of same OS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Heavy 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Lightweight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Startup time: minutes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Startup time: seconds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539" name="Google Shape;539;p75"/>
          <p:cNvSpPr txBox="1"/>
          <p:nvPr/>
        </p:nvSpPr>
        <p:spPr>
          <a:xfrm>
            <a:off x="4572000" y="471150"/>
            <a:ext cx="38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Fascinating history on how legacy systems motivated virtualization technology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vs. container</a:t>
            </a:r>
            <a:endParaRPr/>
          </a:p>
        </p:txBody>
      </p:sp>
      <p:sp>
        <p:nvSpPr>
          <p:cNvPr id="545" name="Google Shape;54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00" y="1152463"/>
            <a:ext cx="5972175" cy="372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7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Google Shape;549;p76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https://insights.stackoverflow.com/trends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vs. container</a:t>
            </a:r>
            <a:endParaRPr/>
          </a:p>
        </p:txBody>
      </p:sp>
      <p:sp>
        <p:nvSpPr>
          <p:cNvPr id="555" name="Google Shape;55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7" name="Google Shape;557;p77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77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https://insights.stackoverflow.com/trends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9" name="Google Shape;5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063" y="1115075"/>
            <a:ext cx="5737865" cy="360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8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in production</a:t>
            </a:r>
            <a:endParaRPr/>
          </a:p>
        </p:txBody>
      </p:sp>
      <p:sp>
        <p:nvSpPr>
          <p:cNvPr id="565" name="Google Shape;56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Canary testing</a:t>
            </a:r>
            <a:endParaRPr/>
          </a:p>
        </p:txBody>
      </p:sp>
      <p:sp>
        <p:nvSpPr>
          <p:cNvPr id="571" name="Google Shape;571;p79"/>
          <p:cNvSpPr txBox="1"/>
          <p:nvPr>
            <p:ph idx="1" type="body"/>
          </p:nvPr>
        </p:nvSpPr>
        <p:spPr>
          <a:xfrm>
            <a:off x="311700" y="1152475"/>
            <a:ext cx="439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ew model alongside existing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traffic is routed to new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Slowly increase the traffic to new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roll out to Vietnam first, then Asia, then rest of the world</a:t>
            </a:r>
            <a:endParaRPr/>
          </a:p>
        </p:txBody>
      </p:sp>
      <p:sp>
        <p:nvSpPr>
          <p:cNvPr id="572" name="Google Shape;57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350" y="1311300"/>
            <a:ext cx="4309652" cy="3016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79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79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Application deployment and testing strategies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(Google)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</a:t>
            </a:r>
            <a:r>
              <a:rPr lang="en"/>
              <a:t> testing</a:t>
            </a:r>
            <a:endParaRPr/>
          </a:p>
        </p:txBody>
      </p:sp>
      <p:sp>
        <p:nvSpPr>
          <p:cNvPr id="581" name="Google Shape;581;p80"/>
          <p:cNvSpPr txBox="1"/>
          <p:nvPr>
            <p:ph idx="1" type="body"/>
          </p:nvPr>
        </p:nvSpPr>
        <p:spPr>
          <a:xfrm>
            <a:off x="311700" y="1152475"/>
            <a:ext cx="45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New model alongside existing system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percentage of traffic is routed to new model based on routing rules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</a:t>
            </a:r>
            <a:r>
              <a:rPr lang="en" sz="1600"/>
              <a:t>ontrol target audience &amp; monitor any statistically significant differences in user behavior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have more than 2 versions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82" name="Google Shape;58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568" y="896325"/>
            <a:ext cx="2877856" cy="392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80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5" name="Google Shape;585;p80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Application deployment and testing strategies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(Google)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Interleaved experiments</a:t>
            </a:r>
            <a:endParaRPr/>
          </a:p>
        </p:txBody>
      </p:sp>
      <p:sp>
        <p:nvSpPr>
          <p:cNvPr id="591" name="Google Shape;591;p81"/>
          <p:cNvSpPr txBox="1"/>
          <p:nvPr>
            <p:ph idx="1" type="body"/>
          </p:nvPr>
        </p:nvSpPr>
        <p:spPr>
          <a:xfrm>
            <a:off x="311700" y="1152475"/>
            <a:ext cx="45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Especially useful for ranking/recsys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Take recommendations from both model A &amp; B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Mix them together and show them to users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See which recommendations are clicked on</a:t>
            </a:r>
            <a:endParaRPr sz="1600"/>
          </a:p>
        </p:txBody>
      </p:sp>
      <p:sp>
        <p:nvSpPr>
          <p:cNvPr id="592" name="Google Shape;59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 testing</a:t>
            </a:r>
            <a:endParaRPr/>
          </a:p>
        </p:txBody>
      </p:sp>
      <p:sp>
        <p:nvSpPr>
          <p:cNvPr id="598" name="Google Shape;598;p82"/>
          <p:cNvSpPr txBox="1"/>
          <p:nvPr>
            <p:ph idx="1" type="body"/>
          </p:nvPr>
        </p:nvSpPr>
        <p:spPr>
          <a:xfrm>
            <a:off x="311700" y="1152475"/>
            <a:ext cx="439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 model in parallel with existing system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 model’s predictions are logged, but not show to users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Switch to new model when results are satisfactory</a:t>
            </a:r>
            <a:endParaRPr sz="1500"/>
          </a:p>
        </p:txBody>
      </p:sp>
      <p:sp>
        <p:nvSpPr>
          <p:cNvPr id="599" name="Google Shape;59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0" name="Google Shape;60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400" y="628212"/>
            <a:ext cx="3609576" cy="451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82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82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Application deployment and testing strategies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(Google)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internally first</a:t>
            </a:r>
            <a:endParaRPr/>
          </a:p>
        </p:txBody>
      </p:sp>
      <p:sp>
        <p:nvSpPr>
          <p:cNvPr id="608" name="Google Shape;608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features even as they’re in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internally before externally</a:t>
            </a:r>
            <a:endParaRPr/>
          </a:p>
        </p:txBody>
      </p:sp>
      <p:sp>
        <p:nvSpPr>
          <p:cNvPr id="609" name="Google Shape;60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83"/>
          <p:cNvSpPr txBox="1"/>
          <p:nvPr/>
        </p:nvSpPr>
        <p:spPr>
          <a:xfrm>
            <a:off x="765400" y="2877900"/>
            <a:ext cx="58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 You and your coworkers are not typical users </a:t>
            </a:r>
            <a:r>
              <a:rPr lang="en" sz="2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⚠</a:t>
            </a:r>
            <a:endParaRPr sz="2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P0s</a:t>
            </a:r>
            <a:endParaRPr/>
          </a:p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311700" y="1060100"/>
            <a:ext cx="8520600" cy="3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Get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Have a baseline with a metric that you think is the best right now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[P0] Better than random (for milestone 2)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[P1] Good enough (for demo)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[P2] Great (can possibly get a paper/startup out of this)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Understand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Extract features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Train a </a:t>
            </a:r>
            <a:r>
              <a:rPr lang="en">
                <a:solidFill>
                  <a:srgbClr val="FF00FF"/>
                </a:solidFill>
              </a:rPr>
              <a:t>simple</a:t>
            </a:r>
            <a:r>
              <a:rPr lang="en">
                <a:solidFill>
                  <a:schemeClr val="dk1"/>
                </a:solidFill>
              </a:rPr>
              <a:t> model that is better than baseline P0 to validate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Don’t worry about the latency, compression just yet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Hook it into a </a:t>
            </a:r>
            <a:r>
              <a:rPr lang="en">
                <a:solidFill>
                  <a:srgbClr val="FF00FF"/>
                </a:solidFill>
              </a:rPr>
              <a:t>simple</a:t>
            </a:r>
            <a:r>
              <a:rPr lang="en">
                <a:solidFill>
                  <a:schemeClr val="dk1"/>
                </a:solidFill>
              </a:rPr>
              <a:t> pipeline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Simple user interface (even just a website for users to enter input and get input back is fine)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 inference on each incoming request (no need to wait and do them in batch)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Print things on screen or in a log file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4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API workshop</a:t>
            </a:r>
            <a:br>
              <a:rPr lang="en"/>
            </a:br>
            <a:r>
              <a:rPr b="0" lang="en" sz="2200"/>
              <a:t>Andrew Mayne</a:t>
            </a:r>
            <a:endParaRPr b="0" sz="2200"/>
          </a:p>
        </p:txBody>
      </p:sp>
      <p:sp>
        <p:nvSpPr>
          <p:cNvPr id="616" name="Google Shape;61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5"/>
          <p:cNvSpPr txBox="1"/>
          <p:nvPr/>
        </p:nvSpPr>
        <p:spPr>
          <a:xfrm>
            <a:off x="1925850" y="1726200"/>
            <a:ext cx="5292300" cy="1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FF"/>
                </a:solidFill>
              </a:rPr>
              <a:t>Andrew Mayne</a:t>
            </a:r>
            <a:endParaRPr sz="48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Creative Applications @ OpenAI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6"/>
          <p:cNvSpPr txBox="1"/>
          <p:nvPr>
            <p:ph idx="1" type="body"/>
          </p:nvPr>
        </p:nvSpPr>
        <p:spPr>
          <a:xfrm>
            <a:off x="679675" y="1767925"/>
            <a:ext cx="75351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FFFF"/>
                </a:solidFill>
              </a:rPr>
              <a:t>GPT-3 is a prediction machine:</a:t>
            </a:r>
            <a:r>
              <a:rPr lang="en" sz="2200">
                <a:solidFill>
                  <a:srgbClr val="F3F3F3"/>
                </a:solidFill>
              </a:rPr>
              <a:t> It’s trying to predict what should come next based upon what it has learned about the world through text.</a:t>
            </a:r>
            <a:endParaRPr sz="22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7"/>
          <p:cNvSpPr txBox="1"/>
          <p:nvPr>
            <p:ph idx="1" type="body"/>
          </p:nvPr>
        </p:nvSpPr>
        <p:spPr>
          <a:xfrm>
            <a:off x="693600" y="1823575"/>
            <a:ext cx="75351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FFFF"/>
                </a:solidFill>
              </a:rPr>
              <a:t>A prompt is text we send to GPT-3 for it to make a prediction about what should come next.</a:t>
            </a:r>
            <a:endParaRPr sz="2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8"/>
          <p:cNvSpPr txBox="1"/>
          <p:nvPr>
            <p:ph idx="1" type="body"/>
          </p:nvPr>
        </p:nvSpPr>
        <p:spPr>
          <a:xfrm>
            <a:off x="700550" y="1378225"/>
            <a:ext cx="78033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FFFF"/>
                </a:solidFill>
              </a:rPr>
              <a:t>GPT-3 isn’t programmed to do any specific task.</a:t>
            </a:r>
            <a:r>
              <a:rPr lang="en" sz="2400">
                <a:solidFill>
                  <a:srgbClr val="FFFFFF"/>
                </a:solidFill>
              </a:rPr>
              <a:t> It can perform as a chatbot, a classifier, a summarizer and other tasks because it understands what those tasks look like on a textual level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How to create a prompt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642" name="Google Shape;642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1. Define the problem you’re trying to solve (classification, Q&amp;A, creative, etc.).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2. Ask if there is a way to get a solution with zero examples.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3. If you think you need examples, go to step 2 and think really, really hard.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4. Think of how someone might encounter this request in the world of text and write a prompt based on that.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5. If you need examples, use as few as possible and add counter examples.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8" name="Google Shape;64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726" y="2958775"/>
            <a:ext cx="1762003" cy="12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588" y="2961601"/>
            <a:ext cx="1664262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50" y="2961603"/>
            <a:ext cx="1216496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875" y="2958775"/>
            <a:ext cx="1246624" cy="1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" y="557475"/>
            <a:ext cx="1396699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7525" y="374825"/>
            <a:ext cx="1762001" cy="1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3650" y="557475"/>
            <a:ext cx="1315260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6275" y="557475"/>
            <a:ext cx="1079259" cy="13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90"/>
          <p:cNvSpPr txBox="1"/>
          <p:nvPr/>
        </p:nvSpPr>
        <p:spPr>
          <a:xfrm>
            <a:off x="903150" y="2177750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				2				9			        4			    5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7" name="Google Shape;657;p90"/>
          <p:cNvSpPr txBox="1"/>
          <p:nvPr/>
        </p:nvSpPr>
        <p:spPr>
          <a:xfrm>
            <a:off x="857300" y="4316725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			       6				     7				   8			              10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8" name="Google Shape;658;p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53500" y="438738"/>
            <a:ext cx="818151" cy="163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612" y="3141425"/>
            <a:ext cx="1884626" cy="1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91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Next class: Distributed training &amp; framework tutorials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6" name="Google Shape;66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25" y="448245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1"/>
          <p:cNvSpPr txBox="1"/>
          <p:nvPr/>
        </p:nvSpPr>
        <p:spPr>
          <a:xfrm>
            <a:off x="5898775" y="4482450"/>
            <a:ext cx="300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cs329s.stanford.edu | Chip Huyen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tips (on top of class credits)</a:t>
            </a:r>
            <a:endParaRPr/>
          </a:p>
        </p:txBody>
      </p:sp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311700" y="1060100"/>
            <a:ext cx="85206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Colab has access to free GPU/TPU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GCP credits for new user $300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GCP </a:t>
            </a:r>
            <a:r>
              <a:rPr lang="en" u="sng">
                <a:solidFill>
                  <a:schemeClr val="hlink"/>
                </a:solidFill>
                <a:hlinkClick r:id="rId3"/>
              </a:rPr>
              <a:t>free-tier always-free f1-micro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Should be enough to run simple apps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50" y="2610974"/>
            <a:ext cx="8406501" cy="20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1078350" y="1028700"/>
            <a:ext cx="6455100" cy="3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Model compression &amp; optimization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Simple deployment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Containerized deployment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Test in production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OpenAI API workshop</a:t>
            </a:r>
            <a:endParaRPr b="0" sz="1800"/>
          </a:p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 &amp; optimization</a:t>
            </a:r>
            <a:endParaRPr/>
          </a:p>
        </p:txBody>
      </p:sp>
      <p:sp>
        <p:nvSpPr>
          <p:cNvPr id="156" name="Google Shape;15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